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3"/>
  </p:notesMasterIdLst>
  <p:sldIdLst>
    <p:sldId id="300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B572"/>
    <a:srgbClr val="23BB77"/>
    <a:srgbClr val="39BB6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1BEEE-7352-4335-9043-D483BA68A959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D6168-0105-49DD-9022-70CA5B5945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69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158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2437" y="227785"/>
            <a:ext cx="6712549" cy="440608"/>
          </a:xfrm>
          <a:prstGeom prst="rect">
            <a:avLst/>
          </a:prstGeom>
          <a:solidFill>
            <a:srgbClr val="22B572"/>
          </a:solidFill>
        </p:spPr>
        <p:txBody>
          <a:bodyPr vert="horz" wrap="square" lIns="0" tIns="9627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76"/>
              </a:spcBef>
            </a:pPr>
            <a:r>
              <a:rPr lang="it-IT" b="1" spc="-3" dirty="0">
                <a:solidFill>
                  <a:schemeClr val="bg1"/>
                </a:solidFill>
                <a:latin typeface="Korolev"/>
                <a:cs typeface="Korolev"/>
              </a:rPr>
              <a:t>area risorse umane</a:t>
            </a:r>
            <a:endParaRPr lang="it-IT" spc="6" dirty="0">
              <a:solidFill>
                <a:schemeClr val="bg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B074E03-D89C-49FF-8949-25909E7E480A}"/>
              </a:ext>
            </a:extLst>
          </p:cNvPr>
          <p:cNvSpPr txBox="1"/>
          <p:nvPr/>
        </p:nvSpPr>
        <p:spPr>
          <a:xfrm>
            <a:off x="150364" y="1211028"/>
            <a:ext cx="3553589" cy="42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54492">
              <a:defRPr/>
            </a:pPr>
            <a:endParaRPr lang="it-IT" sz="1940" b="1" spc="-6" dirty="0">
              <a:solidFill>
                <a:schemeClr val="tx2"/>
              </a:solidFill>
              <a:latin typeface="Bookman Old Style" panose="02050604050505020204" pitchFamily="18" charset="0"/>
              <a:cs typeface="Korolev"/>
            </a:endParaRPr>
          </a:p>
          <a:p>
            <a:pPr defTabSz="554492">
              <a:defRPr/>
            </a:pPr>
            <a:r>
              <a:rPr lang="it-IT" sz="3275" b="1" spc="-6" dirty="0">
                <a:solidFill>
                  <a:schemeClr val="tx2"/>
                </a:solidFill>
                <a:latin typeface="Korolev Bold" panose="02000000000000000000" pitchFamily="50" charset="0"/>
                <a:cs typeface="Korolev"/>
              </a:rPr>
              <a:t>Vendita e Comunicazione</a:t>
            </a:r>
          </a:p>
          <a:p>
            <a:pPr defTabSz="554492">
              <a:defRPr/>
            </a:pPr>
            <a:endParaRPr lang="it-IT" sz="1092" b="1" spc="-6" dirty="0">
              <a:solidFill>
                <a:schemeClr val="bg1">
                  <a:lumMod val="65000"/>
                </a:schemeClr>
              </a:solidFill>
              <a:latin typeface="Bookman Old Style" panose="02050604050505020204" pitchFamily="18" charset="0"/>
              <a:cs typeface="Korolev"/>
            </a:endParaRPr>
          </a:p>
          <a:p>
            <a:pPr algn="l"/>
            <a:r>
              <a:rPr lang="it-IT" sz="1092" dirty="0">
                <a:solidFill>
                  <a:schemeClr val="bg1">
                    <a:lumMod val="65000"/>
                  </a:schemeClr>
                </a:solidFill>
                <a:latin typeface="Manrope" pitchFamily="2" charset="0"/>
              </a:rPr>
              <a:t>Durata del corso:</a:t>
            </a:r>
          </a:p>
          <a:p>
            <a:pPr algn="l"/>
            <a:r>
              <a:rPr lang="it-IT" sz="1092" dirty="0">
                <a:solidFill>
                  <a:schemeClr val="bg1">
                    <a:lumMod val="65000"/>
                  </a:schemeClr>
                </a:solidFill>
                <a:latin typeface="Manrope" pitchFamily="2" charset="0"/>
              </a:rPr>
              <a:t>40 ore</a:t>
            </a:r>
          </a:p>
          <a:p>
            <a:pPr algn="l"/>
            <a:endParaRPr lang="it-IT" sz="1092" dirty="0">
              <a:solidFill>
                <a:schemeClr val="bg1">
                  <a:lumMod val="65000"/>
                </a:schemeClr>
              </a:solidFill>
              <a:latin typeface="Manrope" pitchFamily="2" charset="0"/>
            </a:endParaRPr>
          </a:p>
          <a:p>
            <a:pPr algn="l"/>
            <a:r>
              <a:rPr lang="it-IT" sz="1092" dirty="0">
                <a:solidFill>
                  <a:schemeClr val="bg1">
                    <a:lumMod val="65000"/>
                  </a:schemeClr>
                </a:solidFill>
                <a:latin typeface="Manrope" pitchFamily="2" charset="0"/>
              </a:rPr>
              <a:t>Modalità in presenza presso la sede di Labeconomics, Via Montello, 12, Brescia</a:t>
            </a:r>
          </a:p>
          <a:p>
            <a:pPr algn="l"/>
            <a:endParaRPr lang="it-IT" sz="1092" dirty="0">
              <a:solidFill>
                <a:schemeClr val="bg1">
                  <a:lumMod val="65000"/>
                </a:schemeClr>
              </a:solidFill>
              <a:latin typeface="Manrope" pitchFamily="2" charset="0"/>
            </a:endParaRPr>
          </a:p>
          <a:p>
            <a:pPr algn="l"/>
            <a:r>
              <a:rPr lang="it-IT" sz="1092" dirty="0">
                <a:solidFill>
                  <a:schemeClr val="bg1">
                    <a:lumMod val="65000"/>
                  </a:schemeClr>
                </a:solidFill>
                <a:latin typeface="Manrope" pitchFamily="2" charset="0"/>
              </a:rPr>
              <a:t>Costo 800 euro per partecipante</a:t>
            </a:r>
          </a:p>
          <a:p>
            <a:pPr algn="l"/>
            <a:r>
              <a:rPr lang="it-IT" sz="1092" dirty="0">
                <a:solidFill>
                  <a:schemeClr val="bg1">
                    <a:lumMod val="65000"/>
                  </a:schemeClr>
                </a:solidFill>
                <a:latin typeface="Manrope" pitchFamily="2" charset="0"/>
              </a:rPr>
              <a:t>	</a:t>
            </a:r>
            <a:endParaRPr lang="it-IT" sz="1455" dirty="0">
              <a:solidFill>
                <a:schemeClr val="bg1">
                  <a:lumMod val="65000"/>
                </a:schemeClr>
              </a:solidFill>
              <a:latin typeface="Bookman Old Style" panose="02050604050505020204" pitchFamily="18" charset="0"/>
              <a:ea typeface="Calibri" panose="020F0502020204030204" pitchFamily="34" charset="0"/>
            </a:endParaRPr>
          </a:p>
          <a:p>
            <a:pPr algn="l"/>
            <a:endParaRPr lang="it-IT" sz="1455" b="1" spc="-6" dirty="0">
              <a:solidFill>
                <a:srgbClr val="6C43FF"/>
              </a:solidFill>
              <a:latin typeface="Manrope ExtraLight" pitchFamily="2" charset="0"/>
              <a:cs typeface="Korolev"/>
            </a:endParaRPr>
          </a:p>
          <a:p>
            <a:pPr lvl="0"/>
            <a:endParaRPr lang="it-IT" sz="1455" dirty="0">
              <a:latin typeface="Manrope ExtraLight" pitchFamily="2" charset="0"/>
              <a:ea typeface="Calibri" panose="020F0502020204030204" pitchFamily="34" charset="0"/>
            </a:endParaRPr>
          </a:p>
          <a:p>
            <a:pPr lvl="0"/>
            <a:endParaRPr lang="it-IT" sz="1940" b="1" dirty="0">
              <a:solidFill>
                <a:srgbClr val="887B76"/>
              </a:solidFill>
              <a:latin typeface="VAGRoundedStd-Bold"/>
            </a:endParaRPr>
          </a:p>
          <a:p>
            <a:pPr algn="l"/>
            <a:endParaRPr lang="it-IT" sz="1940" b="1" dirty="0">
              <a:solidFill>
                <a:srgbClr val="887B76"/>
              </a:solidFill>
              <a:latin typeface="VAGRoundedStd-Bold"/>
            </a:endParaRPr>
          </a:p>
          <a:p>
            <a:pPr algn="l"/>
            <a:endParaRPr lang="it-IT" sz="1940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CC403ADB-2182-FC2B-455E-3303A8046BEA}"/>
              </a:ext>
            </a:extLst>
          </p:cNvPr>
          <p:cNvSpPr/>
          <p:nvPr/>
        </p:nvSpPr>
        <p:spPr>
          <a:xfrm>
            <a:off x="3809655" y="1324752"/>
            <a:ext cx="5049931" cy="4482152"/>
          </a:xfrm>
          <a:prstGeom prst="roundRect">
            <a:avLst/>
          </a:prstGeom>
          <a:solidFill>
            <a:schemeClr val="bg1"/>
          </a:solidFill>
          <a:ln>
            <a:solidFill>
              <a:srgbClr val="22B5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1213" dirty="0">
                <a:solidFill>
                  <a:srgbClr val="887B76"/>
                </a:solidFill>
                <a:latin typeface="Manrope" pitchFamily="2" charset="0"/>
              </a:rPr>
              <a:t>Obiettivi:</a:t>
            </a:r>
          </a:p>
          <a:p>
            <a:pPr marL="173279" indent="-173279">
              <a:buFont typeface="Arial" panose="020B0604020202020204" pitchFamily="34" charset="0"/>
              <a:buChar char="•"/>
            </a:pPr>
            <a:r>
              <a:rPr lang="it-IT" sz="1092" dirty="0">
                <a:solidFill>
                  <a:srgbClr val="887B76"/>
                </a:solidFill>
                <a:latin typeface="Manrope" pitchFamily="2" charset="0"/>
              </a:rPr>
              <a:t>Conoscere le diverse strutture della comunicazione</a:t>
            </a:r>
          </a:p>
          <a:p>
            <a:pPr marL="173279" indent="-173279">
              <a:buFont typeface="Arial" panose="020B0604020202020204" pitchFamily="34" charset="0"/>
              <a:buChar char="•"/>
            </a:pPr>
            <a:r>
              <a:rPr lang="it-IT" sz="1092" dirty="0">
                <a:solidFill>
                  <a:srgbClr val="887B76"/>
                </a:solidFill>
                <a:latin typeface="Manrope" pitchFamily="2" charset="0"/>
              </a:rPr>
              <a:t>Imparare a comunicare in modo efficace evitando</a:t>
            </a:r>
          </a:p>
          <a:p>
            <a:pPr algn="l"/>
            <a:r>
              <a:rPr lang="it-IT" sz="1092" dirty="0">
                <a:solidFill>
                  <a:srgbClr val="887B76"/>
                </a:solidFill>
                <a:latin typeface="Manrope" pitchFamily="2" charset="0"/>
              </a:rPr>
              <a:t>distorsioni e dispersioni</a:t>
            </a:r>
          </a:p>
          <a:p>
            <a:pPr marL="173279" indent="-173279">
              <a:buFont typeface="Arial" panose="020B0604020202020204" pitchFamily="34" charset="0"/>
              <a:buChar char="•"/>
            </a:pPr>
            <a:r>
              <a:rPr lang="it-IT" sz="1092" dirty="0">
                <a:solidFill>
                  <a:srgbClr val="887B76"/>
                </a:solidFill>
                <a:latin typeface="Manrope" pitchFamily="2" charset="0"/>
              </a:rPr>
              <a:t>Comprendere e sperimentare alcuni processi comunicativi</a:t>
            </a:r>
          </a:p>
          <a:p>
            <a:pPr algn="l"/>
            <a:r>
              <a:rPr lang="it-IT" sz="1092" dirty="0">
                <a:solidFill>
                  <a:srgbClr val="887B76"/>
                </a:solidFill>
                <a:latin typeface="Manrope" pitchFamily="2" charset="0"/>
              </a:rPr>
              <a:t>per facilitare la relazione con l’interlocutore</a:t>
            </a:r>
          </a:p>
          <a:p>
            <a:pPr algn="l"/>
            <a:endParaRPr lang="it-IT" sz="1092" dirty="0">
              <a:solidFill>
                <a:srgbClr val="887B76"/>
              </a:solidFill>
              <a:latin typeface="Manrope" pitchFamily="2" charset="0"/>
            </a:endParaRPr>
          </a:p>
          <a:p>
            <a:pPr algn="l"/>
            <a:r>
              <a:rPr lang="it-IT" sz="1213" dirty="0">
                <a:solidFill>
                  <a:srgbClr val="887B76"/>
                </a:solidFill>
                <a:latin typeface="Manrope" pitchFamily="2" charset="0"/>
              </a:rPr>
              <a:t>Contenuti:</a:t>
            </a:r>
          </a:p>
          <a:p>
            <a:pPr marL="173279" indent="-173279">
              <a:buFont typeface="Arial" panose="020B0604020202020204" pitchFamily="34" charset="0"/>
              <a:buChar char="•"/>
            </a:pPr>
            <a:r>
              <a:rPr lang="it-IT" sz="1092" dirty="0">
                <a:solidFill>
                  <a:srgbClr val="887B76"/>
                </a:solidFill>
                <a:latin typeface="Manrope" pitchFamily="2" charset="0"/>
              </a:rPr>
              <a:t>La vendita nell’era del cambiamento: pillole di intelligenza emotiva</a:t>
            </a:r>
          </a:p>
          <a:p>
            <a:pPr marL="173279" indent="-173279">
              <a:buFont typeface="Arial" panose="020B0604020202020204" pitchFamily="34" charset="0"/>
              <a:buChar char="•"/>
            </a:pPr>
            <a:r>
              <a:rPr lang="it-IT" sz="1092" dirty="0">
                <a:solidFill>
                  <a:srgbClr val="887B76"/>
                </a:solidFill>
                <a:latin typeface="Manrope" pitchFamily="2" charset="0"/>
              </a:rPr>
              <a:t>Introduzione al public </a:t>
            </a:r>
            <a:r>
              <a:rPr lang="it-IT" sz="1092" dirty="0" err="1">
                <a:solidFill>
                  <a:srgbClr val="887B76"/>
                </a:solidFill>
                <a:latin typeface="Manrope" pitchFamily="2" charset="0"/>
              </a:rPr>
              <a:t>speaking</a:t>
            </a:r>
            <a:endParaRPr lang="it-IT" sz="1092" dirty="0">
              <a:solidFill>
                <a:srgbClr val="887B76"/>
              </a:solidFill>
              <a:latin typeface="Manrope" pitchFamily="2" charset="0"/>
            </a:endParaRPr>
          </a:p>
          <a:p>
            <a:pPr marL="173279" indent="-173279">
              <a:buFont typeface="Arial" panose="020B0604020202020204" pitchFamily="34" charset="0"/>
              <a:buChar char="•"/>
            </a:pPr>
            <a:r>
              <a:rPr lang="it-IT" sz="1092" dirty="0">
                <a:solidFill>
                  <a:srgbClr val="887B76"/>
                </a:solidFill>
                <a:latin typeface="Manrope" pitchFamily="2" charset="0"/>
              </a:rPr>
              <a:t>La postura e il suo linguaggio</a:t>
            </a:r>
          </a:p>
          <a:p>
            <a:pPr marL="173279" indent="-173279">
              <a:buFont typeface="Arial" panose="020B0604020202020204" pitchFamily="34" charset="0"/>
              <a:buChar char="•"/>
            </a:pPr>
            <a:r>
              <a:rPr lang="it-IT" sz="1092" dirty="0">
                <a:solidFill>
                  <a:srgbClr val="887B76"/>
                </a:solidFill>
                <a:latin typeface="Manrope" pitchFamily="2" charset="0"/>
              </a:rPr>
              <a:t>Credenze, bisogni e valori: io, l’azienda e l’altro</a:t>
            </a:r>
          </a:p>
          <a:p>
            <a:pPr marL="173279" indent="-173279">
              <a:buFont typeface="Arial" panose="020B0604020202020204" pitchFamily="34" charset="0"/>
              <a:buChar char="•"/>
            </a:pPr>
            <a:r>
              <a:rPr lang="it-IT" sz="1092" dirty="0">
                <a:solidFill>
                  <a:srgbClr val="887B76"/>
                </a:solidFill>
                <a:latin typeface="Manrope" pitchFamily="2" charset="0"/>
              </a:rPr>
              <a:t>L’unicità del cliente: la piramide della vendita</a:t>
            </a:r>
          </a:p>
          <a:p>
            <a:pPr marL="173279" indent="-173279">
              <a:buFont typeface="Arial" panose="020B0604020202020204" pitchFamily="34" charset="0"/>
              <a:buChar char="•"/>
            </a:pPr>
            <a:r>
              <a:rPr lang="it-IT" sz="1092" dirty="0">
                <a:solidFill>
                  <a:srgbClr val="887B76"/>
                </a:solidFill>
                <a:latin typeface="Manrope" pitchFamily="2" charset="0"/>
              </a:rPr>
              <a:t>Crea il tuo stile: l’accoglienza al centro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9F997AC6-B20B-45CF-07C5-433BAB06A0FE}"/>
              </a:ext>
            </a:extLst>
          </p:cNvPr>
          <p:cNvSpPr/>
          <p:nvPr/>
        </p:nvSpPr>
        <p:spPr>
          <a:xfrm>
            <a:off x="9653997" y="8033"/>
            <a:ext cx="2502786" cy="16188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22B5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92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8757B4C-2EC8-26F8-1545-EB098229AC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9096" y="48501"/>
            <a:ext cx="2432587" cy="153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096238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Pacco</Template>
  <TotalTime>407</TotalTime>
  <Words>112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11" baseType="lpstr">
      <vt:lpstr>Arial</vt:lpstr>
      <vt:lpstr>Bookman Old Style</vt:lpstr>
      <vt:lpstr>Calibri</vt:lpstr>
      <vt:lpstr>Gill Sans MT</vt:lpstr>
      <vt:lpstr>Korolev</vt:lpstr>
      <vt:lpstr>Korolev Bold</vt:lpstr>
      <vt:lpstr>Manrope</vt:lpstr>
      <vt:lpstr>Manrope ExtraLight</vt:lpstr>
      <vt:lpstr>VAGRoundedStd-Bold</vt:lpstr>
      <vt:lpstr>Pacco</vt:lpstr>
      <vt:lpstr>area risorse umane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CATALOGO CORSI 2024</dc:title>
  <dc:creator>PAOLO BOATTI</dc:creator>
  <cp:lastModifiedBy>PAOLO BOATTI</cp:lastModifiedBy>
  <cp:revision>25</cp:revision>
  <cp:lastPrinted>2024-01-15T13:55:24Z</cp:lastPrinted>
  <dcterms:created xsi:type="dcterms:W3CDTF">2024-01-15T11:59:15Z</dcterms:created>
  <dcterms:modified xsi:type="dcterms:W3CDTF">2024-01-18T11:38:10Z</dcterms:modified>
</cp:coreProperties>
</file>